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Pacifico"/>
      <p:regular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C880152-4211-4226-8F01-0AE749F67A39}">
  <a:tblStyle styleId="{2C880152-4211-4226-8F01-0AE749F67A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regular.fntdata"/><Relationship Id="rId21" Type="http://schemas.openxmlformats.org/officeDocument/2006/relationships/slide" Target="slides/slide15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acifico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jpg>
</file>

<file path=ppt/media/image18.png>
</file>

<file path=ppt/media/image19.gif>
</file>

<file path=ppt/media/image2.png>
</file>

<file path=ppt/media/image20.gif>
</file>

<file path=ppt/media/image21.png>
</file>

<file path=ppt/media/image3.gif>
</file>

<file path=ppt/media/image4.png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8d7b22c991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8d7b22c991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developed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d7b22c991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d7b22c991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reasoning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31d813d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31d813d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show in live demo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c182dc35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c182dc35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c25aa76d2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c25aa76d2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Inclusion if newer </a:t>
            </a:r>
            <a:r>
              <a:rPr b="1" lang="en" sz="1500">
                <a:latin typeface="Times New Roman"/>
                <a:ea typeface="Times New Roman"/>
                <a:cs typeface="Times New Roman"/>
                <a:sym typeface="Times New Roman"/>
              </a:rPr>
              <a:t>insights or predictions 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as per need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c25aa76d2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c25aa76d2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8c25aa76d2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8c25aa76d2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d7b22c99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8d7b22c99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SOU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Being renewable in nature, wind energy is fast becoming the cleanest energy source for </a:t>
            </a:r>
            <a:r>
              <a:rPr lang="en"/>
              <a:t>commercialization.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d7b22c991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d7b22c991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Char char="●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Commercial aspect of using ML models for better windmill integrated management systems.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Times New Roman"/>
              <a:buChar char="●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Revolutionarize industries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Times New Roman"/>
              <a:buChar char="●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Costly-&gt;critical to make informed decision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SOU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d7b22c99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8d7b22c99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Kaggle website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d7b22c991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d7b22c991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mention and go to next slide: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Pair programming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Daily Scrum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Weekly meeting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d7b22c991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d7b22c991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c1085d2c1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c1085d2c1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Time series forecasts for each parameter in the dataset have been shown with black dots from 2018-01 to about 2019-01.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dark blue plot across the graph shows the </a:t>
            </a: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mean forecasted value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for the corresponding parameter for the upcoming months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●"/>
            </a:pPr>
            <a:r>
              <a:rPr lang="en"/>
              <a:t>SOU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c1085d2c1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c1085d2c1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Time series forecasts for each parameter in the dataset have been shown with black dots from 2018-01 to about 2019-01.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dark blue plot across the graph shows the </a:t>
            </a: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mean forecasted value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for the corresponding parameter for the upcoming months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Times New Roman"/>
              <a:buChar char="●"/>
            </a:pPr>
            <a:r>
              <a:rPr lang="en"/>
              <a:t>SOU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d7b22c991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d7b22c991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ight : linear and Bayesian ridge actual and fitted plots: pretty similar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17.jpg"/><Relationship Id="rId5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2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idx="2" type="body"/>
          </p:nvPr>
        </p:nvSpPr>
        <p:spPr>
          <a:xfrm>
            <a:off x="4684550" y="4099175"/>
            <a:ext cx="4459500" cy="104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ATLANTIS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Snigdha Khanna				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Sourick Sinha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Salil Kumar 				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Gaurav Paswan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9100" y="1037324"/>
            <a:ext cx="3571200" cy="231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4">
            <a:alphaModFix/>
          </a:blip>
          <a:srcRect b="0" l="7759" r="2433" t="0"/>
          <a:stretch/>
        </p:blipFill>
        <p:spPr>
          <a:xfrm>
            <a:off x="395650" y="472376"/>
            <a:ext cx="3770826" cy="419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6588" y="195900"/>
            <a:ext cx="2056224" cy="60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165225" y="1492125"/>
            <a:ext cx="4406700" cy="3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MSE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values for each models were calculated and graphs were plotted showing the performance of the models.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 Regressor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was selected as it gave the highest accuracy with least training time among all models.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45" name="Google Shape;145;p22"/>
          <p:cNvGrpSpPr/>
          <p:nvPr/>
        </p:nvGrpSpPr>
        <p:grpSpPr>
          <a:xfrm>
            <a:off x="5016825" y="1484675"/>
            <a:ext cx="3942101" cy="3443600"/>
            <a:chOff x="4744425" y="1418025"/>
            <a:chExt cx="3942101" cy="3443600"/>
          </a:xfrm>
        </p:grpSpPr>
        <p:pic>
          <p:nvPicPr>
            <p:cNvPr id="146" name="Google Shape;146;p22"/>
            <p:cNvPicPr preferRelativeResize="0"/>
            <p:nvPr/>
          </p:nvPicPr>
          <p:blipFill rotWithShape="1">
            <a:blip r:embed="rId3">
              <a:alphaModFix/>
            </a:blip>
            <a:srcRect b="639" l="20098" r="47343" t="66077"/>
            <a:stretch/>
          </p:blipFill>
          <p:spPr>
            <a:xfrm>
              <a:off x="4744425" y="1418025"/>
              <a:ext cx="3942101" cy="1651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22"/>
            <p:cNvPicPr preferRelativeResize="0"/>
            <p:nvPr/>
          </p:nvPicPr>
          <p:blipFill rotWithShape="1">
            <a:blip r:embed="rId4">
              <a:alphaModFix/>
            </a:blip>
            <a:srcRect b="14454" l="16778" r="51660" t="48377"/>
            <a:stretch/>
          </p:blipFill>
          <p:spPr>
            <a:xfrm>
              <a:off x="4744425" y="3069200"/>
              <a:ext cx="3691526" cy="1792425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48" name="Google Shape;148;p22"/>
          <p:cNvCxnSpPr/>
          <p:nvPr/>
        </p:nvCxnSpPr>
        <p:spPr>
          <a:xfrm>
            <a:off x="4890225" y="1492125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  <p:graphicFrame>
        <p:nvGraphicFramePr>
          <p:cNvPr id="149" name="Google Shape;149;p22"/>
          <p:cNvGraphicFramePr/>
          <p:nvPr/>
        </p:nvGraphicFramePr>
        <p:xfrm>
          <a:off x="282900" y="2571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{2C880152-4211-4226-8F01-0AE749F67A39}</a:tableStyleId>
              </a:tblPr>
              <a:tblGrid>
                <a:gridCol w="999675"/>
                <a:gridCol w="792600"/>
                <a:gridCol w="896150"/>
                <a:gridCol w="896150"/>
                <a:gridCol w="896150"/>
              </a:tblGrid>
              <a:tr h="456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  <a:endParaRPr b="1" sz="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Linear Regression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Bayesian Ridge Regression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RandomForest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LSTM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91425"/>
                </a:tc>
              </a:tr>
              <a:tr h="223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ACCURACY(%)</a:t>
                      </a:r>
                      <a:endParaRPr b="1" sz="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84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84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97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        -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0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MSE</a:t>
                      </a:r>
                      <a:endParaRPr b="1" sz="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  529.59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  529.59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  214.89</a:t>
                      </a:r>
                      <a:endParaRPr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0.11827(0-1)</a:t>
                      </a:r>
                      <a:endParaRPr sz="1000">
                        <a:solidFill>
                          <a:schemeClr val="dk2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Graphical User Interface: GUI</a:t>
            </a:r>
            <a:endParaRPr/>
          </a:p>
        </p:txBody>
      </p:sp>
      <p:sp>
        <p:nvSpPr>
          <p:cNvPr id="155" name="Google Shape;155;p23"/>
          <p:cNvSpPr txBox="1"/>
          <p:nvPr>
            <p:ph idx="2" type="body"/>
          </p:nvPr>
        </p:nvSpPr>
        <p:spPr>
          <a:xfrm>
            <a:off x="336800" y="2152600"/>
            <a:ext cx="3674100" cy="28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Python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when combined with </a:t>
            </a:r>
            <a:r>
              <a:rPr b="1"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Tkinter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provides a fast and easy way to create GUI applications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Python Tkinter </a:t>
            </a: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provides a </a:t>
            </a:r>
            <a:r>
              <a:rPr b="1"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powerful object-oriented </a:t>
            </a: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interface to the Tk GUI toolkit.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7500" y="1380525"/>
            <a:ext cx="4642001" cy="3539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endParaRPr/>
          </a:p>
        </p:txBody>
      </p:sp>
      <p:sp>
        <p:nvSpPr>
          <p:cNvPr id="162" name="Google Shape;162;p24"/>
          <p:cNvSpPr txBox="1"/>
          <p:nvPr>
            <p:ph idx="2" type="body"/>
          </p:nvPr>
        </p:nvSpPr>
        <p:spPr>
          <a:xfrm>
            <a:off x="63750" y="1859775"/>
            <a:ext cx="4187100" cy="36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Eurus Systems</a:t>
            </a:r>
            <a:r>
              <a:rPr b="1" baseline="30000" i="1" lang="en" sz="1500">
                <a:solidFill>
                  <a:srgbClr val="000000"/>
                </a:solidFill>
              </a:rPr>
              <a:t>TM</a:t>
            </a:r>
            <a:r>
              <a:rPr lang="en" sz="1500">
                <a:solidFill>
                  <a:srgbClr val="000000"/>
                </a:solidFill>
              </a:rPr>
              <a:t>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 the following functionalities: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near accurate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forecasts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upcoming months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near accurate predictions for the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Active Power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be generated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ser-friendly GUI</a:t>
            </a:r>
            <a:endParaRPr b="1"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updation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backend ML models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040" y="1859776"/>
            <a:ext cx="3984559" cy="201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/>
          <p:nvPr/>
        </p:nvSpPr>
        <p:spPr>
          <a:xfrm>
            <a:off x="4848050" y="4130400"/>
            <a:ext cx="3916604" cy="3117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  <a:gradFill>
                  <a:gsLst>
                    <a:gs pos="0">
                      <a:srgbClr val="4E29AA"/>
                    </a:gs>
                    <a:gs pos="100000">
                      <a:srgbClr val="1E123D"/>
                    </a:gs>
                  </a:gsLst>
                  <a:lin ang="5400012" scaled="0"/>
                </a:gradFill>
                <a:latin typeface="Arial"/>
              </a:rPr>
              <a:t>Could we be any happier?</a:t>
            </a:r>
          </a:p>
        </p:txBody>
      </p:sp>
      <p:cxnSp>
        <p:nvCxnSpPr>
          <p:cNvPr id="165" name="Google Shape;165;p24"/>
          <p:cNvCxnSpPr/>
          <p:nvPr/>
        </p:nvCxnSpPr>
        <p:spPr>
          <a:xfrm>
            <a:off x="4555425" y="1499325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110025" y="1462200"/>
            <a:ext cx="4579500" cy="3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broadcast our application as an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android application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or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website service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handle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multiple user requests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simultaneously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of centralized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cloud service for the same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Reducing the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running time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models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incorporate data for the more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recent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years so that more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forecasts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can be accurately done.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>
            <a:off x="4689525" y="1462188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225" y="1319513"/>
            <a:ext cx="3714076" cy="371407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5"/>
          <p:cNvSpPr txBox="1"/>
          <p:nvPr/>
        </p:nvSpPr>
        <p:spPr>
          <a:xfrm>
            <a:off x="5311263" y="1462200"/>
            <a:ext cx="3108000" cy="9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cifico"/>
                <a:ea typeface="Pacifico"/>
                <a:cs typeface="Pacifico"/>
                <a:sym typeface="Pacifico"/>
              </a:rPr>
              <a:t>“If you aim higher than you expect, you could reach higher than you dreamed.”</a:t>
            </a:r>
            <a:endParaRPr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cifico"/>
                <a:ea typeface="Pacifico"/>
                <a:cs typeface="Pacifico"/>
                <a:sym typeface="Pacifico"/>
              </a:rPr>
              <a:t>~Richard Branson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</p:txBody>
      </p:sp>
      <p:sp>
        <p:nvSpPr>
          <p:cNvPr id="180" name="Google Shape;180;p26"/>
          <p:cNvSpPr txBox="1"/>
          <p:nvPr>
            <p:ph idx="1" type="body"/>
          </p:nvPr>
        </p:nvSpPr>
        <p:spPr>
          <a:xfrm>
            <a:off x="311700" y="1505700"/>
            <a:ext cx="3999900" cy="3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“The strength of the team is each individual member. The strength of each member is the team.”</a:t>
            </a:r>
            <a:endParaRPr sz="12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~Phil Jackson</a:t>
            </a:r>
            <a:endParaRPr sz="12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</a:t>
            </a:r>
            <a:r>
              <a:rPr b="1"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ATLANTIS 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a quartet comprising Snigdha, Salil, Sourick and Gaurav.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hackathon could not have achieved successful completion without adequate team efforts on behalf of each of them. Each of us made up for what another was lacking, making it a beautiful opportunity to </a:t>
            </a:r>
            <a:r>
              <a:rPr b="1"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collaborate 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b="1"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 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along.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will be ready for more!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1" name="Google Shape;1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2125" y="1781475"/>
            <a:ext cx="4286250" cy="2162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26"/>
          <p:cNvCxnSpPr/>
          <p:nvPr/>
        </p:nvCxnSpPr>
        <p:spPr>
          <a:xfrm>
            <a:off x="4572000" y="1505700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183" name="Google Shape;183;p26"/>
          <p:cNvSpPr txBox="1"/>
          <p:nvPr/>
        </p:nvSpPr>
        <p:spPr>
          <a:xfrm>
            <a:off x="4808975" y="4195650"/>
            <a:ext cx="41955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acifico"/>
                <a:ea typeface="Pacifico"/>
                <a:cs typeface="Pacifico"/>
                <a:sym typeface="Pacifico"/>
              </a:rPr>
              <a:t>Regards,</a:t>
            </a:r>
            <a:endParaRPr sz="1800"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acifico"/>
                <a:ea typeface="Pacifico"/>
                <a:cs typeface="Pacifico"/>
                <a:sym typeface="Pacifico"/>
              </a:rPr>
              <a:t>Team ATLANTIS</a:t>
            </a:r>
            <a:endParaRPr sz="1800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1500" y="0"/>
            <a:ext cx="10287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 rotWithShape="1">
          <a:blip r:embed="rId4">
            <a:alphaModFix/>
          </a:blip>
          <a:srcRect b="24432" l="0" r="0" t="-1072"/>
          <a:stretch/>
        </p:blipFill>
        <p:spPr>
          <a:xfrm>
            <a:off x="4033325" y="3478424"/>
            <a:ext cx="1077350" cy="82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178975" y="1505700"/>
            <a:ext cx="4277100" cy="3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Wind energy is the largest source of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renewable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power as it is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pollution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uel free.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energy output of a wind farm is highly dependent on the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wind conditions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at site.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Aim: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energy output of wind turbine based on the climatic conditions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develop an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analytical Time Series forecast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suggest the best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utilize the wind turbine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4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000" y="1505700"/>
            <a:ext cx="4058700" cy="345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" name="Google Shape;76;p14"/>
          <p:cNvCxnSpPr/>
          <p:nvPr/>
        </p:nvCxnSpPr>
        <p:spPr>
          <a:xfrm>
            <a:off x="4572000" y="1505700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Aspect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0" y="1651200"/>
            <a:ext cx="4572000" cy="3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Costs for a utility scale wind turbine range from about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$1.3 million to $2.2 million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per MW of nameplate capacity installed.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Financial feasibility decision for installing windmills using predicted instantaneous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Energy output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a particular time frame and at particular angle.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orecasting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business insights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use in website layout and marketing tactics.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Working with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Big Data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achieve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automation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3" name="Google Shape;83;p15"/>
          <p:cNvCxnSpPr/>
          <p:nvPr/>
        </p:nvCxnSpPr>
        <p:spPr>
          <a:xfrm>
            <a:off x="4572000" y="1505700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9075" y="1949900"/>
            <a:ext cx="4080900" cy="2350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89100" y="1505700"/>
            <a:ext cx="4356300" cy="36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 Wind Turbines, </a:t>
            </a:r>
            <a:r>
              <a:rPr b="1"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Scada Systems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measure and save data like wind speed, wind direction, generated power and so on for 10 minutes intervals.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2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For d</a:t>
            </a:r>
            <a:r>
              <a:rPr lang="en" sz="1500">
                <a:solidFill>
                  <a:srgbClr val="2222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ata preprocessing and cleaning;</a:t>
            </a:r>
            <a:endParaRPr sz="1500">
              <a:solidFill>
                <a:srgbClr val="22222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2222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Feature addition</a:t>
            </a:r>
            <a:endParaRPr sz="1500">
              <a:solidFill>
                <a:srgbClr val="22222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2222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Data cleaning</a:t>
            </a:r>
            <a:endParaRPr sz="1500">
              <a:solidFill>
                <a:srgbClr val="22222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2222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Data encoding</a:t>
            </a:r>
            <a:endParaRPr sz="1500">
              <a:solidFill>
                <a:srgbClr val="22222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2222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Data  standardising</a:t>
            </a:r>
            <a:endParaRPr sz="1500">
              <a:solidFill>
                <a:srgbClr val="22222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2222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Train-Test split used: </a:t>
            </a:r>
            <a:r>
              <a:rPr b="1" lang="en" sz="1500">
                <a:solidFill>
                  <a:srgbClr val="2222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80:20</a:t>
            </a:r>
            <a:endParaRPr b="1" sz="1500">
              <a:solidFill>
                <a:srgbClr val="22222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6"/>
          <p:cNvSpPr txBox="1"/>
          <p:nvPr>
            <p:ph idx="2" type="body"/>
          </p:nvPr>
        </p:nvSpPr>
        <p:spPr>
          <a:xfrm>
            <a:off x="4832425" y="129015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following figure shows a snippet of our dataset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following figure shows the preprocessed, cleaned data</a:t>
            </a:r>
            <a:endParaRPr i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 rotWithShape="1">
          <a:blip r:embed="rId3">
            <a:alphaModFix/>
          </a:blip>
          <a:srcRect b="9292" l="7655" r="53814" t="67360"/>
          <a:stretch/>
        </p:blipFill>
        <p:spPr>
          <a:xfrm>
            <a:off x="4698600" y="1797925"/>
            <a:ext cx="4356400" cy="1547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6"/>
          <p:cNvCxnSpPr/>
          <p:nvPr/>
        </p:nvCxnSpPr>
        <p:spPr>
          <a:xfrm>
            <a:off x="4572000" y="1505700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94" name="Google Shape;9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8600" y="3623186"/>
            <a:ext cx="4356400" cy="1152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311725" y="1790825"/>
            <a:ext cx="4085400" cy="3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used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Agile Methodology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our project. A good approach employs iterations among three stages: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Collection/Reduction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Development and Analysis of Model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Variable Selection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this purpose, we followed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pair programming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had daily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scrum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weekly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sprint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3200" y="1569300"/>
            <a:ext cx="3298549" cy="3298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7"/>
          <p:cNvCxnSpPr/>
          <p:nvPr/>
        </p:nvCxnSpPr>
        <p:spPr>
          <a:xfrm>
            <a:off x="4572025" y="1504225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Series Analysis</a:t>
            </a:r>
            <a:endParaRPr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Series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nalysis has been done using Facebook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Prophet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(fbprophet)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Procedure for forecasting time series data based on an additive model where </a:t>
            </a:r>
            <a:r>
              <a:rPr b="1"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non-linear </a:t>
            </a: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trends are fit with yearly, weekly, and daily seasonality, plus holiday effects.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18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following figure shows the Time Series Trend for the entire dataset</a:t>
            </a:r>
            <a:endParaRPr i="1" sz="12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(Wind Speed trend is shown in Blue and Wind Direction trend is shown in Red)</a:t>
            </a:r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425" y="2750862"/>
            <a:ext cx="4303850" cy="12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18"/>
          <p:cNvCxnSpPr/>
          <p:nvPr/>
        </p:nvCxnSpPr>
        <p:spPr>
          <a:xfrm>
            <a:off x="4477025" y="1505700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Series Analysis : Wind Speed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296750" y="168195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overall forecast shows a steady value with occasional highs and lows.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recent years, we see that the forecasted value is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highest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the month of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March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2019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hits an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time low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 about 2 kmph around the month of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May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19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following figure shows the Time Series Forecast for Wind Speed: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4800" y="2096375"/>
            <a:ext cx="4504699" cy="278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19"/>
          <p:cNvCxnSpPr/>
          <p:nvPr/>
        </p:nvCxnSpPr>
        <p:spPr>
          <a:xfrm>
            <a:off x="4390725" y="1505700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Series Analysis : Wind Direction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296875" y="168195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overall forecast shows a steady value with occasional highs and lows.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recent years, we see that the forecasted value is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 favourable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the month of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March 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April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2019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 unfavourable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around the month of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May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following figure shows the Time Series Forecast for Wind Direction: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075" y="2061925"/>
            <a:ext cx="4495199" cy="2786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20"/>
          <p:cNvCxnSpPr/>
          <p:nvPr/>
        </p:nvCxnSpPr>
        <p:spPr>
          <a:xfrm>
            <a:off x="4397925" y="1505700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Used</a:t>
            </a:r>
            <a:endParaRPr/>
          </a:p>
        </p:txBody>
      </p:sp>
      <p:sp>
        <p:nvSpPr>
          <p:cNvPr id="135" name="Google Shape;135;p21"/>
          <p:cNvSpPr txBox="1"/>
          <p:nvPr>
            <p:ph idx="2" type="body"/>
          </p:nvPr>
        </p:nvSpPr>
        <p:spPr>
          <a:xfrm>
            <a:off x="311725" y="168195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 have implemented following models: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Linear Regressor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Bayesian Ridge </a:t>
            </a:r>
            <a:r>
              <a:rPr lang="en" sz="1500">
                <a:solidFill>
                  <a:srgbClr val="22222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Regressor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Random Forest Regressor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LSTM(Long Short Term Memory) neural network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prediction plot for Linear Regression and Bayesian Ridge Regression is given alongside.</a:t>
            </a:r>
            <a:endParaRPr sz="15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6" name="Google Shape;136;p21"/>
          <p:cNvCxnSpPr/>
          <p:nvPr/>
        </p:nvCxnSpPr>
        <p:spPr>
          <a:xfrm>
            <a:off x="4572000" y="1505700"/>
            <a:ext cx="0" cy="3428700"/>
          </a:xfrm>
          <a:prstGeom prst="straightConnector1">
            <a:avLst/>
          </a:prstGeom>
          <a:noFill/>
          <a:ln cap="flat" cmpd="sng" w="38100">
            <a:solidFill>
              <a:srgbClr val="002F4A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b="15929" l="17277" r="49832" t="47492"/>
          <a:stretch/>
        </p:blipFill>
        <p:spPr>
          <a:xfrm>
            <a:off x="5062525" y="1498988"/>
            <a:ext cx="3599925" cy="1741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9736" l="17442" r="49833" t="52800"/>
          <a:stretch/>
        </p:blipFill>
        <p:spPr>
          <a:xfrm>
            <a:off x="5062525" y="3163209"/>
            <a:ext cx="3599925" cy="1777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